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2" r:id="rId3"/>
    <p:sldId id="257" r:id="rId4"/>
    <p:sldId id="258" r:id="rId5"/>
    <p:sldId id="263" r:id="rId6"/>
    <p:sldId id="259" r:id="rId7"/>
    <p:sldId id="260" r:id="rId8"/>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860" y="-56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6888"/>
          </a:xfrm>
          <a:prstGeom prst="rect">
            <a:avLst/>
          </a:prstGeom>
        </p:spPr>
        <p:txBody>
          <a:bodyPr vert="horz" lIns="91440" tIns="45720" rIns="91440" bIns="45720" rtlCol="0"/>
          <a:lstStyle>
            <a:lvl1pPr algn="r">
              <a:defRPr sz="1200"/>
            </a:lvl1pPr>
          </a:lstStyle>
          <a:p>
            <a:fld id="{3B63F1F1-5EC6-4B06-B69A-42A78F79CC07}" type="datetimeFigureOut">
              <a:rPr kumimoji="1" lang="ja-JP" altLang="en-US" smtClean="0"/>
              <a:t>2015/3/19</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lvl1pPr>
          </a:lstStyle>
          <a:p>
            <a:fld id="{D8A0028F-1DA7-4009-8194-58B4FF93F864}" type="slidenum">
              <a:rPr kumimoji="1" lang="ja-JP" altLang="en-US" smtClean="0"/>
              <a:t>‹#›</a:t>
            </a:fld>
            <a:endParaRPr kumimoji="1" lang="ja-JP" altLang="en-US"/>
          </a:p>
        </p:txBody>
      </p:sp>
    </p:spTree>
    <p:extLst>
      <p:ext uri="{BB962C8B-B14F-4D97-AF65-F5344CB8AC3E}">
        <p14:creationId xmlns:p14="http://schemas.microsoft.com/office/powerpoint/2010/main" val="31787578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FDEDF91-597E-4BA8-9D16-88CA3B7B3F19}" type="datetime1">
              <a:rPr kumimoji="1" lang="ja-JP" altLang="en-US" smtClean="0"/>
              <a:t>2015/3/19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BE2743-2309-4734-ACA3-C85578F80EA8}" type="slidenum">
              <a:rPr kumimoji="1" lang="ja-JP" altLang="en-US" smtClean="0"/>
              <a:t>‹#›</a:t>
            </a:fld>
            <a:endParaRPr kumimoji="1" lang="ja-JP" altLang="en-US"/>
          </a:p>
        </p:txBody>
      </p:sp>
    </p:spTree>
    <p:extLst>
      <p:ext uri="{BB962C8B-B14F-4D97-AF65-F5344CB8AC3E}">
        <p14:creationId xmlns:p14="http://schemas.microsoft.com/office/powerpoint/2010/main" val="1149643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6C1386E-8C20-4B46-8D04-7D39725E9266}" type="datetime1">
              <a:rPr kumimoji="1" lang="ja-JP" altLang="en-US" smtClean="0"/>
              <a:t>2015/3/19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BE2743-2309-4734-ACA3-C85578F80EA8}" type="slidenum">
              <a:rPr kumimoji="1" lang="ja-JP" altLang="en-US" smtClean="0"/>
              <a:t>‹#›</a:t>
            </a:fld>
            <a:endParaRPr kumimoji="1" lang="ja-JP" altLang="en-US"/>
          </a:p>
        </p:txBody>
      </p:sp>
    </p:spTree>
    <p:extLst>
      <p:ext uri="{BB962C8B-B14F-4D97-AF65-F5344CB8AC3E}">
        <p14:creationId xmlns:p14="http://schemas.microsoft.com/office/powerpoint/2010/main" val="327945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2742123-C5B8-43A5-B6D6-01067E29DCE7}" type="datetime1">
              <a:rPr kumimoji="1" lang="ja-JP" altLang="en-US" smtClean="0"/>
              <a:t>2015/3/19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BE2743-2309-4734-ACA3-C85578F80EA8}" type="slidenum">
              <a:rPr kumimoji="1" lang="ja-JP" altLang="en-US" smtClean="0"/>
              <a:t>‹#›</a:t>
            </a:fld>
            <a:endParaRPr kumimoji="1" lang="ja-JP" altLang="en-US"/>
          </a:p>
        </p:txBody>
      </p:sp>
    </p:spTree>
    <p:extLst>
      <p:ext uri="{BB962C8B-B14F-4D97-AF65-F5344CB8AC3E}">
        <p14:creationId xmlns:p14="http://schemas.microsoft.com/office/powerpoint/2010/main" val="2151468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009A856-2127-4996-A21E-E2CD2E47B7FE}" type="datetime1">
              <a:rPr kumimoji="1" lang="ja-JP" altLang="en-US" smtClean="0"/>
              <a:t>2015/3/19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BE2743-2309-4734-ACA3-C85578F80EA8}" type="slidenum">
              <a:rPr kumimoji="1" lang="ja-JP" altLang="en-US" smtClean="0"/>
              <a:t>‹#›</a:t>
            </a:fld>
            <a:endParaRPr kumimoji="1" lang="ja-JP" altLang="en-US"/>
          </a:p>
        </p:txBody>
      </p:sp>
    </p:spTree>
    <p:extLst>
      <p:ext uri="{BB962C8B-B14F-4D97-AF65-F5344CB8AC3E}">
        <p14:creationId xmlns:p14="http://schemas.microsoft.com/office/powerpoint/2010/main" val="2611582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8159B931-E912-4CD0-87E3-B1640DB8912F}" type="datetime1">
              <a:rPr kumimoji="1" lang="ja-JP" altLang="en-US" smtClean="0"/>
              <a:t>2015/3/19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BE2743-2309-4734-ACA3-C85578F80EA8}" type="slidenum">
              <a:rPr kumimoji="1" lang="ja-JP" altLang="en-US" smtClean="0"/>
              <a:t>‹#›</a:t>
            </a:fld>
            <a:endParaRPr kumimoji="1" lang="ja-JP" altLang="en-US"/>
          </a:p>
        </p:txBody>
      </p:sp>
    </p:spTree>
    <p:extLst>
      <p:ext uri="{BB962C8B-B14F-4D97-AF65-F5344CB8AC3E}">
        <p14:creationId xmlns:p14="http://schemas.microsoft.com/office/powerpoint/2010/main" val="1187583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DCA3BE84-FEDC-4430-A807-A2613B66DDCB}" type="datetime1">
              <a:rPr kumimoji="1" lang="ja-JP" altLang="en-US" smtClean="0"/>
              <a:t>2015/3/19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7BE2743-2309-4734-ACA3-C85578F80EA8}" type="slidenum">
              <a:rPr kumimoji="1" lang="ja-JP" altLang="en-US" smtClean="0"/>
              <a:t>‹#›</a:t>
            </a:fld>
            <a:endParaRPr kumimoji="1" lang="ja-JP" altLang="en-US"/>
          </a:p>
        </p:txBody>
      </p:sp>
    </p:spTree>
    <p:extLst>
      <p:ext uri="{BB962C8B-B14F-4D97-AF65-F5344CB8AC3E}">
        <p14:creationId xmlns:p14="http://schemas.microsoft.com/office/powerpoint/2010/main" val="1550042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0AF049B-8A97-4894-A697-0C7B88AEAF5B}" type="datetime1">
              <a:rPr kumimoji="1" lang="ja-JP" altLang="en-US" smtClean="0"/>
              <a:t>2015/3/19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7BE2743-2309-4734-ACA3-C85578F80EA8}" type="slidenum">
              <a:rPr kumimoji="1" lang="ja-JP" altLang="en-US" smtClean="0"/>
              <a:t>‹#›</a:t>
            </a:fld>
            <a:endParaRPr kumimoji="1" lang="ja-JP" altLang="en-US"/>
          </a:p>
        </p:txBody>
      </p:sp>
    </p:spTree>
    <p:extLst>
      <p:ext uri="{BB962C8B-B14F-4D97-AF65-F5344CB8AC3E}">
        <p14:creationId xmlns:p14="http://schemas.microsoft.com/office/powerpoint/2010/main" val="2933719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0131D39-759C-4099-8136-636A1532965A}" type="datetime1">
              <a:rPr kumimoji="1" lang="ja-JP" altLang="en-US" smtClean="0"/>
              <a:t>2015/3/19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7BE2743-2309-4734-ACA3-C85578F80EA8}" type="slidenum">
              <a:rPr kumimoji="1" lang="ja-JP" altLang="en-US" smtClean="0"/>
              <a:t>‹#›</a:t>
            </a:fld>
            <a:endParaRPr kumimoji="1" lang="ja-JP" altLang="en-US"/>
          </a:p>
        </p:txBody>
      </p:sp>
    </p:spTree>
    <p:extLst>
      <p:ext uri="{BB962C8B-B14F-4D97-AF65-F5344CB8AC3E}">
        <p14:creationId xmlns:p14="http://schemas.microsoft.com/office/powerpoint/2010/main" val="210717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2C91879-C364-46A6-B37A-C42AD57CF988}" type="datetime1">
              <a:rPr kumimoji="1" lang="ja-JP" altLang="en-US" smtClean="0"/>
              <a:t>2015/3/19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7BE2743-2309-4734-ACA3-C85578F80EA8}" type="slidenum">
              <a:rPr kumimoji="1" lang="ja-JP" altLang="en-US" smtClean="0"/>
              <a:t>‹#›</a:t>
            </a:fld>
            <a:endParaRPr kumimoji="1" lang="ja-JP" altLang="en-US"/>
          </a:p>
        </p:txBody>
      </p:sp>
    </p:spTree>
    <p:extLst>
      <p:ext uri="{BB962C8B-B14F-4D97-AF65-F5344CB8AC3E}">
        <p14:creationId xmlns:p14="http://schemas.microsoft.com/office/powerpoint/2010/main" val="3570438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53626D6-8861-4C02-BC9B-2C73834C2A18}" type="datetime1">
              <a:rPr kumimoji="1" lang="ja-JP" altLang="en-US" smtClean="0"/>
              <a:t>2015/3/19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7BE2743-2309-4734-ACA3-C85578F80EA8}" type="slidenum">
              <a:rPr kumimoji="1" lang="ja-JP" altLang="en-US" smtClean="0"/>
              <a:t>‹#›</a:t>
            </a:fld>
            <a:endParaRPr kumimoji="1" lang="ja-JP" altLang="en-US"/>
          </a:p>
        </p:txBody>
      </p:sp>
    </p:spTree>
    <p:extLst>
      <p:ext uri="{BB962C8B-B14F-4D97-AF65-F5344CB8AC3E}">
        <p14:creationId xmlns:p14="http://schemas.microsoft.com/office/powerpoint/2010/main" val="2408004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935AABE-AF43-47F6-A4F6-E2E380BDC0B0}" type="datetime1">
              <a:rPr kumimoji="1" lang="ja-JP" altLang="en-US" smtClean="0"/>
              <a:t>2015/3/19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7BE2743-2309-4734-ACA3-C85578F80EA8}" type="slidenum">
              <a:rPr kumimoji="1" lang="ja-JP" altLang="en-US" smtClean="0"/>
              <a:t>‹#›</a:t>
            </a:fld>
            <a:endParaRPr kumimoji="1" lang="ja-JP" altLang="en-US"/>
          </a:p>
        </p:txBody>
      </p:sp>
    </p:spTree>
    <p:extLst>
      <p:ext uri="{BB962C8B-B14F-4D97-AF65-F5344CB8AC3E}">
        <p14:creationId xmlns:p14="http://schemas.microsoft.com/office/powerpoint/2010/main" val="2800487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F356F6-A448-4565-9AA3-BB2BD4B1B7CB}" type="datetime1">
              <a:rPr kumimoji="1" lang="ja-JP" altLang="en-US" smtClean="0"/>
              <a:t>2015/3/19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BE2743-2309-4734-ACA3-C85578F80EA8}" type="slidenum">
              <a:rPr kumimoji="1" lang="ja-JP" altLang="en-US" smtClean="0"/>
              <a:t>‹#›</a:t>
            </a:fld>
            <a:endParaRPr kumimoji="1" lang="ja-JP" altLang="en-US"/>
          </a:p>
        </p:txBody>
      </p:sp>
    </p:spTree>
    <p:extLst>
      <p:ext uri="{BB962C8B-B14F-4D97-AF65-F5344CB8AC3E}">
        <p14:creationId xmlns:p14="http://schemas.microsoft.com/office/powerpoint/2010/main" val="3270171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11560" y="980728"/>
            <a:ext cx="7992888" cy="1470025"/>
          </a:xfrm>
        </p:spPr>
        <p:txBody>
          <a:bodyPr>
            <a:normAutofit/>
          </a:bodyPr>
          <a:lstStyle/>
          <a:p>
            <a:r>
              <a:rPr kumimoji="1" lang="ja-JP" altLang="en-US" sz="3600" dirty="0" smtClean="0">
                <a:solidFill>
                  <a:srgbClr val="0070C0"/>
                </a:solidFill>
              </a:rPr>
              <a:t>事故調査委員会の提言・課題のフォロー</a:t>
            </a:r>
            <a:endParaRPr kumimoji="1" lang="ja-JP" altLang="en-US" sz="3600" dirty="0">
              <a:solidFill>
                <a:srgbClr val="0070C0"/>
              </a:solidFill>
            </a:endParaRPr>
          </a:p>
        </p:txBody>
      </p:sp>
      <p:sp>
        <p:nvSpPr>
          <p:cNvPr id="3" name="サブタイトル 2"/>
          <p:cNvSpPr>
            <a:spLocks noGrp="1"/>
          </p:cNvSpPr>
          <p:nvPr>
            <p:ph type="subTitle" idx="1"/>
          </p:nvPr>
        </p:nvSpPr>
        <p:spPr/>
        <p:txBody>
          <a:bodyPr>
            <a:normAutofit lnSpcReduction="10000"/>
          </a:bodyPr>
          <a:lstStyle/>
          <a:p>
            <a:r>
              <a:rPr lang="en-US" altLang="ja-JP" sz="2400" dirty="0" smtClean="0">
                <a:solidFill>
                  <a:schemeClr val="tx1"/>
                </a:solidFill>
              </a:rPr>
              <a:t>2015</a:t>
            </a:r>
            <a:r>
              <a:rPr lang="ja-JP" altLang="en-US" sz="2400" dirty="0" smtClean="0">
                <a:solidFill>
                  <a:schemeClr val="tx1"/>
                </a:solidFill>
              </a:rPr>
              <a:t>年</a:t>
            </a:r>
            <a:r>
              <a:rPr lang="en-US" altLang="ja-JP" sz="2400" dirty="0" smtClean="0">
                <a:solidFill>
                  <a:schemeClr val="tx1"/>
                </a:solidFill>
              </a:rPr>
              <a:t>3</a:t>
            </a:r>
            <a:r>
              <a:rPr lang="ja-JP" altLang="en-US" sz="2400" dirty="0" smtClean="0">
                <a:solidFill>
                  <a:schemeClr val="tx1"/>
                </a:solidFill>
              </a:rPr>
              <a:t>月</a:t>
            </a:r>
            <a:r>
              <a:rPr lang="en-US" altLang="ja-JP" sz="2400" dirty="0" smtClean="0">
                <a:solidFill>
                  <a:schemeClr val="tx1"/>
                </a:solidFill>
              </a:rPr>
              <a:t>20</a:t>
            </a:r>
            <a:r>
              <a:rPr lang="ja-JP" altLang="en-US" sz="2400" dirty="0" smtClean="0">
                <a:solidFill>
                  <a:schemeClr val="tx1"/>
                </a:solidFill>
              </a:rPr>
              <a:t>日</a:t>
            </a:r>
            <a:endParaRPr lang="en-US" altLang="ja-JP" sz="2400" dirty="0" smtClean="0">
              <a:solidFill>
                <a:schemeClr val="tx1"/>
              </a:solidFill>
            </a:endParaRPr>
          </a:p>
          <a:p>
            <a:r>
              <a:rPr lang="ja-JP" altLang="en-US" sz="2400" dirty="0" smtClean="0">
                <a:solidFill>
                  <a:schemeClr val="tx1"/>
                </a:solidFill>
              </a:rPr>
              <a:t>廃炉検討委員会</a:t>
            </a:r>
            <a:endParaRPr lang="en-US" altLang="ja-JP" sz="2400" dirty="0" smtClean="0">
              <a:solidFill>
                <a:schemeClr val="tx1"/>
              </a:solidFill>
            </a:endParaRPr>
          </a:p>
          <a:p>
            <a:r>
              <a:rPr lang="ja-JP" altLang="en-US" sz="2400" dirty="0" smtClean="0">
                <a:solidFill>
                  <a:schemeClr val="tx1"/>
                </a:solidFill>
              </a:rPr>
              <a:t>事故</a:t>
            </a:r>
            <a:r>
              <a:rPr lang="ja-JP" altLang="en-US" sz="2400" dirty="0">
                <a:solidFill>
                  <a:schemeClr val="tx1"/>
                </a:solidFill>
              </a:rPr>
              <a:t>提言</a:t>
            </a:r>
            <a:r>
              <a:rPr lang="ja-JP" altLang="en-US" sz="2400" dirty="0" smtClean="0">
                <a:solidFill>
                  <a:schemeClr val="tx1"/>
                </a:solidFill>
              </a:rPr>
              <a:t>・課題フォロー分科会</a:t>
            </a:r>
          </a:p>
          <a:p>
            <a:r>
              <a:rPr lang="ja-JP" altLang="en-US" sz="2400" dirty="0" smtClean="0">
                <a:solidFill>
                  <a:schemeClr val="tx1"/>
                </a:solidFill>
              </a:rPr>
              <a:t>主査　山本章夫</a:t>
            </a:r>
          </a:p>
          <a:p>
            <a:endParaRPr kumimoji="1" lang="ja-JP" altLang="en-US" sz="2400" dirty="0">
              <a:solidFill>
                <a:schemeClr val="tx1"/>
              </a:solidFill>
            </a:endParaRPr>
          </a:p>
        </p:txBody>
      </p:sp>
      <p:sp>
        <p:nvSpPr>
          <p:cNvPr id="4" name="スライド番号プレースホルダー 3"/>
          <p:cNvSpPr>
            <a:spLocks noGrp="1"/>
          </p:cNvSpPr>
          <p:nvPr>
            <p:ph type="sldNum" sz="quarter" idx="12"/>
          </p:nvPr>
        </p:nvSpPr>
        <p:spPr/>
        <p:txBody>
          <a:bodyPr/>
          <a:lstStyle/>
          <a:p>
            <a:fld id="{C7BE2743-2309-4734-ACA3-C85578F80EA8}" type="slidenum">
              <a:rPr kumimoji="1" lang="ja-JP" altLang="en-US" smtClean="0"/>
              <a:t>1</a:t>
            </a:fld>
            <a:endParaRPr kumimoji="1" lang="ja-JP" altLang="en-US"/>
          </a:p>
        </p:txBody>
      </p:sp>
    </p:spTree>
    <p:extLst>
      <p:ext uri="{BB962C8B-B14F-4D97-AF65-F5344CB8AC3E}">
        <p14:creationId xmlns:p14="http://schemas.microsoft.com/office/powerpoint/2010/main" val="18085244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C7BE2743-2309-4734-ACA3-C85578F80EA8}" type="slidenum">
              <a:rPr kumimoji="1" lang="ja-JP" altLang="en-US" smtClean="0"/>
              <a:t>2</a:t>
            </a:fld>
            <a:endParaRPr kumimoji="1" lang="ja-JP" altLang="en-US"/>
          </a:p>
        </p:txBody>
      </p:sp>
      <p:sp>
        <p:nvSpPr>
          <p:cNvPr id="5" name="タイトル 1"/>
          <p:cNvSpPr>
            <a:spLocks noGrp="1"/>
          </p:cNvSpPr>
          <p:nvPr>
            <p:ph type="title"/>
          </p:nvPr>
        </p:nvSpPr>
        <p:spPr>
          <a:xfrm>
            <a:off x="457200" y="274638"/>
            <a:ext cx="8229600" cy="634082"/>
          </a:xfrm>
        </p:spPr>
        <p:txBody>
          <a:bodyPr>
            <a:normAutofit/>
          </a:bodyPr>
          <a:lstStyle/>
          <a:p>
            <a:r>
              <a:rPr kumimoji="1" lang="ja-JP" altLang="en-US" sz="2800" b="1" u="sng" dirty="0" smtClean="0">
                <a:solidFill>
                  <a:srgbClr val="0070C0"/>
                </a:solidFill>
              </a:rPr>
              <a:t>事故提言・課題フォロー分科会</a:t>
            </a:r>
            <a:endParaRPr kumimoji="1" lang="ja-JP" altLang="en-US" sz="2800" b="1" u="sng" dirty="0">
              <a:solidFill>
                <a:srgbClr val="0070C0"/>
              </a:solidFill>
            </a:endParaRPr>
          </a:p>
        </p:txBody>
      </p:sp>
      <p:sp>
        <p:nvSpPr>
          <p:cNvPr id="6" name="コンテンツ プレースホルダー 5"/>
          <p:cNvSpPr txBox="1">
            <a:spLocks noGrp="1"/>
          </p:cNvSpPr>
          <p:nvPr>
            <p:ph idx="1"/>
          </p:nvPr>
        </p:nvSpPr>
        <p:spPr>
          <a:xfrm>
            <a:off x="467544" y="1052736"/>
            <a:ext cx="8229600" cy="5201424"/>
          </a:xfrm>
          <a:prstGeom prst="rect">
            <a:avLst/>
          </a:prstGeom>
          <a:noFill/>
        </p:spPr>
        <p:txBody>
          <a:bodyPr wrap="square" rtlCol="0">
            <a:spAutoFit/>
          </a:bodyPr>
          <a:lstStyle/>
          <a:p>
            <a:pPr marL="0" indent="0">
              <a:buNone/>
            </a:pPr>
            <a:r>
              <a:rPr kumimoji="1" lang="ja-JP" altLang="en-US" sz="2400" b="1" u="sng" dirty="0" smtClean="0">
                <a:solidFill>
                  <a:srgbClr val="002060"/>
                </a:solidFill>
                <a:latin typeface="+mn-ea"/>
              </a:rPr>
              <a:t>○背景</a:t>
            </a:r>
            <a:endParaRPr lang="en-US" altLang="ja-JP" sz="2400" b="1" u="sng" dirty="0">
              <a:solidFill>
                <a:srgbClr val="002060"/>
              </a:solidFill>
              <a:latin typeface="+mn-ea"/>
            </a:endParaRPr>
          </a:p>
          <a:p>
            <a:pPr marL="85725" indent="-85725">
              <a:buNone/>
            </a:pPr>
            <a:r>
              <a:rPr kumimoji="1" lang="ja-JP" altLang="en-US" sz="2000" dirty="0" smtClean="0">
                <a:latin typeface="+mn-ea"/>
              </a:rPr>
              <a:t>・学会事故調査委員会における提言は、長期にわたる取り組みを含み、実施主体も多様である。</a:t>
            </a:r>
            <a:endParaRPr kumimoji="1" lang="en-US" altLang="ja-JP" sz="2000" dirty="0" smtClean="0">
              <a:latin typeface="+mn-ea"/>
            </a:endParaRPr>
          </a:p>
          <a:p>
            <a:pPr marL="85725" indent="-85725">
              <a:buNone/>
            </a:pPr>
            <a:r>
              <a:rPr lang="ja-JP" altLang="en-US" sz="2000" dirty="0" smtClean="0">
                <a:latin typeface="+mn-ea"/>
              </a:rPr>
              <a:t>・提言は、</a:t>
            </a:r>
            <a:r>
              <a:rPr lang="ja-JP" altLang="en-US" sz="2000" dirty="0">
                <a:latin typeface="+mn-ea"/>
              </a:rPr>
              <a:t>それ</a:t>
            </a:r>
            <a:r>
              <a:rPr lang="ja-JP" altLang="en-US" sz="2000" dirty="0" smtClean="0">
                <a:latin typeface="+mn-ea"/>
              </a:rPr>
              <a:t>を達成するための具体的な取り組みがなされて初めて意味を持つ。</a:t>
            </a:r>
            <a:endParaRPr lang="en-US" altLang="ja-JP" sz="2000" dirty="0" smtClean="0">
              <a:latin typeface="+mn-ea"/>
            </a:endParaRPr>
          </a:p>
          <a:p>
            <a:pPr marL="0" indent="0">
              <a:buNone/>
            </a:pPr>
            <a:r>
              <a:rPr kumimoji="1" lang="ja-JP" altLang="en-US" sz="2000" dirty="0" smtClean="0">
                <a:latin typeface="+mn-ea"/>
              </a:rPr>
              <a:t>・他の事故調報告書の提言に関しても同様であると考えられる。</a:t>
            </a:r>
            <a:endParaRPr kumimoji="1" lang="en-US" altLang="ja-JP" sz="2000" dirty="0" smtClean="0">
              <a:latin typeface="+mn-ea"/>
            </a:endParaRPr>
          </a:p>
          <a:p>
            <a:pPr marL="85725" indent="-85725">
              <a:buNone/>
            </a:pPr>
            <a:r>
              <a:rPr lang="ja-JP" altLang="en-US" sz="2000" dirty="0" smtClean="0">
                <a:latin typeface="+mn-ea"/>
              </a:rPr>
              <a:t>・上記の様に、長期かつ実施主体が多様であるものの、その取り組み状況を体系立ててフォローする取り組みはなされていない。</a:t>
            </a:r>
            <a:endParaRPr lang="en-US" altLang="ja-JP" sz="2000" dirty="0" smtClean="0">
              <a:latin typeface="+mn-ea"/>
            </a:endParaRPr>
          </a:p>
          <a:p>
            <a:pPr marL="85725" indent="-85725">
              <a:buNone/>
            </a:pPr>
            <a:r>
              <a:rPr kumimoji="1" lang="ja-JP" altLang="en-US" sz="2000" dirty="0" smtClean="0">
                <a:latin typeface="+mn-ea"/>
              </a:rPr>
              <a:t>・また、</a:t>
            </a:r>
            <a:r>
              <a:rPr kumimoji="1" lang="en-US" altLang="ja-JP" sz="2000" dirty="0" smtClean="0">
                <a:latin typeface="+mn-ea"/>
              </a:rPr>
              <a:t>1-3</a:t>
            </a:r>
            <a:r>
              <a:rPr kumimoji="1" lang="ja-JP" altLang="en-US" sz="2000" dirty="0" smtClean="0">
                <a:latin typeface="+mn-ea"/>
              </a:rPr>
              <a:t>号機の事故進展に関しては、その詳細な過程はまだ明らかになっていない。廃炉作業の進捗とともに炉内の状況が徐々に明らかになり、それを入力として事故進展過程の解明が進むと考えられる。</a:t>
            </a:r>
            <a:endParaRPr kumimoji="1" lang="en-US" altLang="ja-JP" sz="2000" dirty="0" smtClean="0">
              <a:latin typeface="+mn-ea"/>
            </a:endParaRPr>
          </a:p>
          <a:p>
            <a:pPr marL="85725" indent="-85725">
              <a:buNone/>
            </a:pPr>
            <a:r>
              <a:rPr lang="ja-JP" altLang="en-US" sz="2000" dirty="0" smtClean="0">
                <a:latin typeface="+mn-ea"/>
              </a:rPr>
              <a:t>・一方、事故進展過程において今後解明を要する点を整理し、その解明状況をフォローする取り組みは、東京電力の未解明事項への取り組み以外には、体系的にはなされていない</a:t>
            </a:r>
            <a:endParaRPr lang="en-US" altLang="ja-JP" sz="2000" dirty="0" smtClean="0">
              <a:latin typeface="+mn-ea"/>
            </a:endParaRPr>
          </a:p>
          <a:p>
            <a:pPr marL="0" indent="0">
              <a:buNone/>
            </a:pPr>
            <a:endParaRPr kumimoji="1" lang="en-US" altLang="ja-JP" sz="2000" dirty="0">
              <a:latin typeface="+mn-ea"/>
            </a:endParaRPr>
          </a:p>
        </p:txBody>
      </p:sp>
    </p:spTree>
    <p:extLst>
      <p:ext uri="{BB962C8B-B14F-4D97-AF65-F5344CB8AC3E}">
        <p14:creationId xmlns:p14="http://schemas.microsoft.com/office/powerpoint/2010/main" val="1215376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6697" y="188640"/>
            <a:ext cx="8229600" cy="706090"/>
          </a:xfrm>
        </p:spPr>
        <p:txBody>
          <a:bodyPr>
            <a:normAutofit/>
          </a:bodyPr>
          <a:lstStyle/>
          <a:p>
            <a:r>
              <a:rPr kumimoji="1" lang="ja-JP" altLang="en-US" sz="2800" b="1" u="sng" dirty="0" smtClean="0">
                <a:solidFill>
                  <a:srgbClr val="0070C0"/>
                </a:solidFill>
              </a:rPr>
              <a:t>事故提言・課題フォロー分科会</a:t>
            </a:r>
            <a:endParaRPr kumimoji="1" lang="ja-JP" altLang="en-US" sz="2800" b="1" u="sng" dirty="0">
              <a:solidFill>
                <a:srgbClr val="0070C0"/>
              </a:solidFill>
            </a:endParaRPr>
          </a:p>
        </p:txBody>
      </p:sp>
      <p:sp>
        <p:nvSpPr>
          <p:cNvPr id="3" name="コンテンツ プレースホルダー 2"/>
          <p:cNvSpPr>
            <a:spLocks noGrp="1"/>
          </p:cNvSpPr>
          <p:nvPr>
            <p:ph idx="1"/>
          </p:nvPr>
        </p:nvSpPr>
        <p:spPr>
          <a:xfrm>
            <a:off x="323528" y="836712"/>
            <a:ext cx="8589640" cy="2232248"/>
          </a:xfrm>
        </p:spPr>
        <p:txBody>
          <a:bodyPr>
            <a:noAutofit/>
          </a:bodyPr>
          <a:lstStyle/>
          <a:p>
            <a:pPr marL="0" indent="0">
              <a:buNone/>
            </a:pPr>
            <a:r>
              <a:rPr kumimoji="1" lang="ja-JP" altLang="en-US" sz="2400" b="1" u="sng" dirty="0" smtClean="0">
                <a:solidFill>
                  <a:srgbClr val="002060"/>
                </a:solidFill>
              </a:rPr>
              <a:t>○活動方針</a:t>
            </a:r>
          </a:p>
          <a:p>
            <a:pPr marL="269875" indent="-269875">
              <a:buNone/>
            </a:pPr>
            <a:r>
              <a:rPr lang="ja-JP" altLang="en-US" sz="2000" dirty="0" smtClean="0"/>
              <a:t>・以上の背景に基づき、</a:t>
            </a:r>
            <a:r>
              <a:rPr lang="en-US" altLang="ja-JP" sz="2000" dirty="0" smtClean="0"/>
              <a:t>(1)</a:t>
            </a:r>
            <a:r>
              <a:rPr lang="ja-JP" altLang="en-US" sz="2000" dirty="0" err="1" smtClean="0"/>
              <a:t>、</a:t>
            </a:r>
            <a:r>
              <a:rPr lang="en-US" altLang="ja-JP" sz="2000" dirty="0" smtClean="0"/>
              <a:t>(2)</a:t>
            </a:r>
            <a:r>
              <a:rPr lang="ja-JP" altLang="en-US" sz="2000" dirty="0" smtClean="0"/>
              <a:t>について取り組む。</a:t>
            </a:r>
          </a:p>
          <a:p>
            <a:pPr marL="447675" indent="-447675">
              <a:buNone/>
            </a:pPr>
            <a:r>
              <a:rPr lang="ja-JP" altLang="en-US" sz="2000" dirty="0" smtClean="0"/>
              <a:t>　</a:t>
            </a:r>
            <a:r>
              <a:rPr lang="en-US" altLang="ja-JP" sz="2000" dirty="0" smtClean="0"/>
              <a:t>(1)</a:t>
            </a:r>
            <a:r>
              <a:rPr lang="ja-JP" altLang="en-US" sz="2000" dirty="0" smtClean="0"/>
              <a:t>学会事故調で示した「提言」について、各実施主体での取り組み状況を整理。提言の実現のために、実施主体とのコミュニケーションを推進。</a:t>
            </a:r>
            <a:endParaRPr lang="ja-JP" altLang="en-US" sz="2000" dirty="0"/>
          </a:p>
          <a:p>
            <a:pPr marL="447675" indent="-447675">
              <a:buNone/>
            </a:pPr>
            <a:r>
              <a:rPr kumimoji="1" lang="ja-JP" altLang="en-US" sz="2000" dirty="0" smtClean="0"/>
              <a:t>　</a:t>
            </a:r>
            <a:r>
              <a:rPr kumimoji="1" lang="en-US" altLang="ja-JP" sz="2000" dirty="0" smtClean="0"/>
              <a:t>(2)</a:t>
            </a:r>
            <a:r>
              <a:rPr kumimoji="1" lang="ja-JP" altLang="en-US" sz="2000" dirty="0" smtClean="0"/>
              <a:t>学会事故調で示した「今後より詳細な調査と検討を要する事項」について、取り組み状況を整理し、必要に応じ中長期ロードマップに盛り込むよう提言。</a:t>
            </a:r>
          </a:p>
          <a:p>
            <a:pPr marL="0" indent="0">
              <a:buNone/>
            </a:pPr>
            <a:endParaRPr lang="ja-JP" altLang="en-US" sz="2000" dirty="0"/>
          </a:p>
          <a:p>
            <a:pPr marL="0" indent="0">
              <a:buNone/>
            </a:pPr>
            <a:endParaRPr lang="ja-JP" altLang="en-US" sz="2000" dirty="0"/>
          </a:p>
          <a:p>
            <a:pPr marL="0" indent="0">
              <a:buNone/>
            </a:pPr>
            <a:endParaRPr kumimoji="1" lang="ja-JP" altLang="en-US" sz="2000" dirty="0" smtClean="0"/>
          </a:p>
          <a:p>
            <a:pPr marL="0" indent="0">
              <a:buNone/>
            </a:pPr>
            <a:endParaRPr lang="ja-JP" altLang="en-US" sz="2000" dirty="0"/>
          </a:p>
          <a:p>
            <a:pPr marL="0" indent="0">
              <a:buNone/>
            </a:pPr>
            <a:endParaRPr kumimoji="1" lang="ja-JP" altLang="en-US" sz="2000" dirty="0" smtClean="0"/>
          </a:p>
          <a:p>
            <a:pPr marL="0" indent="0">
              <a:buNone/>
            </a:pPr>
            <a:endParaRPr lang="ja-JP" altLang="en-US" sz="2000" dirty="0"/>
          </a:p>
          <a:p>
            <a:pPr marL="0" indent="0">
              <a:buNone/>
            </a:pPr>
            <a:endParaRPr kumimoji="1" lang="ja-JP" altLang="en-US" sz="2000" dirty="0" smtClean="0"/>
          </a:p>
          <a:p>
            <a:pPr marL="0" indent="0">
              <a:buNone/>
            </a:pPr>
            <a:endParaRPr kumimoji="1" lang="ja-JP" altLang="en-US" sz="2000" dirty="0"/>
          </a:p>
        </p:txBody>
      </p:sp>
      <p:sp>
        <p:nvSpPr>
          <p:cNvPr id="4" name="スライド番号プレースホルダー 3"/>
          <p:cNvSpPr>
            <a:spLocks noGrp="1"/>
          </p:cNvSpPr>
          <p:nvPr>
            <p:ph type="sldNum" sz="quarter" idx="12"/>
          </p:nvPr>
        </p:nvSpPr>
        <p:spPr/>
        <p:txBody>
          <a:bodyPr/>
          <a:lstStyle/>
          <a:p>
            <a:fld id="{C7BE2743-2309-4734-ACA3-C85578F80EA8}" type="slidenum">
              <a:rPr kumimoji="1" lang="ja-JP" altLang="en-US" smtClean="0"/>
              <a:t>3</a:t>
            </a:fld>
            <a:endParaRPr kumimoji="1" lang="ja-JP" altLang="en-US"/>
          </a:p>
        </p:txBody>
      </p:sp>
      <p:sp>
        <p:nvSpPr>
          <p:cNvPr id="5" name="テキスト ボックス 4"/>
          <p:cNvSpPr txBox="1"/>
          <p:nvPr/>
        </p:nvSpPr>
        <p:spPr>
          <a:xfrm>
            <a:off x="323528" y="3212976"/>
            <a:ext cx="8496944" cy="3139321"/>
          </a:xfrm>
          <a:prstGeom prst="rect">
            <a:avLst/>
          </a:prstGeom>
          <a:noFill/>
        </p:spPr>
        <p:txBody>
          <a:bodyPr wrap="square" rtlCol="0">
            <a:spAutoFit/>
          </a:bodyPr>
          <a:lstStyle/>
          <a:p>
            <a:pPr marL="85725" indent="-85725"/>
            <a:r>
              <a:rPr kumimoji="1" lang="ja-JP" altLang="en-US" dirty="0" smtClean="0">
                <a:latin typeface="+mn-ea"/>
              </a:rPr>
              <a:t>・背景で示したように、長期にわたっての取り組みになることから、本分科会は、短期での成果のとりまとめを目指すものではなく、息の長いものになると予想される。</a:t>
            </a:r>
            <a:endParaRPr kumimoji="1" lang="en-US" altLang="ja-JP" dirty="0" smtClean="0">
              <a:latin typeface="+mn-ea"/>
            </a:endParaRPr>
          </a:p>
          <a:p>
            <a:pPr marL="85725" indent="-85725"/>
            <a:r>
              <a:rPr lang="ja-JP" altLang="en-US" dirty="0" smtClean="0">
                <a:latin typeface="+mn-ea"/>
              </a:rPr>
              <a:t>・本分科会の委員が主体的に未解明事項の解明や、提言の実現のための活動をするものではない。関連する組織、個人での取り組みを公開ベースの情報を元に整理していく活動になる。</a:t>
            </a:r>
            <a:endParaRPr lang="en-US" altLang="ja-JP" dirty="0" smtClean="0">
              <a:latin typeface="+mn-ea"/>
            </a:endParaRPr>
          </a:p>
          <a:p>
            <a:pPr marL="85725" indent="-85725"/>
            <a:r>
              <a:rPr kumimoji="1" lang="ja-JP" altLang="en-US" dirty="0" smtClean="0">
                <a:latin typeface="+mn-ea"/>
              </a:rPr>
              <a:t>・原子力学会における活動や発表は貴重な情報源になると認識している。また、関連する問い合わせをさせて頂くこともあるかと思われるが、是非ご協力をお願いしたい。</a:t>
            </a:r>
            <a:endParaRPr kumimoji="1" lang="en-US" altLang="ja-JP" dirty="0" smtClean="0">
              <a:latin typeface="+mn-ea"/>
            </a:endParaRPr>
          </a:p>
          <a:p>
            <a:endParaRPr lang="ja-JP" altLang="en-US" dirty="0" smtClean="0">
              <a:latin typeface="+mn-ea"/>
            </a:endParaRPr>
          </a:p>
          <a:p>
            <a:pPr marL="447675" indent="-447675"/>
            <a:r>
              <a:rPr lang="ja-JP" altLang="en-US" b="1" dirty="0" smtClean="0">
                <a:solidFill>
                  <a:srgbClr val="002060"/>
                </a:solidFill>
                <a:latin typeface="+mn-ea"/>
              </a:rPr>
              <a:t>（</a:t>
            </a:r>
            <a:r>
              <a:rPr lang="ja-JP" altLang="en-US" b="1" dirty="0">
                <a:solidFill>
                  <a:srgbClr val="002060"/>
                </a:solidFill>
                <a:latin typeface="+mn-ea"/>
              </a:rPr>
              <a:t>注）</a:t>
            </a:r>
            <a:r>
              <a:rPr lang="ja-JP" altLang="en-US" dirty="0">
                <a:latin typeface="+mn-ea"/>
              </a:rPr>
              <a:t>　「提言」のうち、学会本体が主体的に取り組むべき課題や原子力界に共通的な課題については、学会企画委員会においても検討が進められており、連携を図ることとしている</a:t>
            </a:r>
            <a:r>
              <a:rPr lang="ja-JP" altLang="en-US" dirty="0" smtClean="0">
                <a:latin typeface="+mn-ea"/>
              </a:rPr>
              <a:t>。</a:t>
            </a:r>
            <a:endParaRPr kumimoji="1" lang="en-US" altLang="ja-JP" dirty="0" smtClean="0">
              <a:latin typeface="+mn-ea"/>
            </a:endParaRPr>
          </a:p>
        </p:txBody>
      </p:sp>
    </p:spTree>
    <p:extLst>
      <p:ext uri="{BB962C8B-B14F-4D97-AF65-F5344CB8AC3E}">
        <p14:creationId xmlns:p14="http://schemas.microsoft.com/office/powerpoint/2010/main" val="7019629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188640"/>
            <a:ext cx="8229600" cy="634082"/>
          </a:xfrm>
        </p:spPr>
        <p:txBody>
          <a:bodyPr>
            <a:normAutofit/>
          </a:bodyPr>
          <a:lstStyle/>
          <a:p>
            <a:r>
              <a:rPr kumimoji="1" lang="ja-JP" altLang="en-US" sz="2800" b="1" u="sng" dirty="0" smtClean="0">
                <a:solidFill>
                  <a:srgbClr val="0070C0"/>
                </a:solidFill>
              </a:rPr>
              <a:t>学会事故調の提言</a:t>
            </a:r>
            <a:endParaRPr kumimoji="1" lang="ja-JP" altLang="en-US" sz="2800" b="1" u="sng" dirty="0">
              <a:solidFill>
                <a:srgbClr val="0070C0"/>
              </a:solidFill>
            </a:endParaRPr>
          </a:p>
        </p:txBody>
      </p:sp>
      <p:sp>
        <p:nvSpPr>
          <p:cNvPr id="3" name="コンテンツ プレースホルダー 2"/>
          <p:cNvSpPr>
            <a:spLocks noGrp="1"/>
          </p:cNvSpPr>
          <p:nvPr>
            <p:ph idx="1"/>
          </p:nvPr>
        </p:nvSpPr>
        <p:spPr>
          <a:xfrm>
            <a:off x="431276" y="908720"/>
            <a:ext cx="8229600" cy="1008112"/>
          </a:xfrm>
        </p:spPr>
        <p:txBody>
          <a:bodyPr>
            <a:normAutofit/>
          </a:bodyPr>
          <a:lstStyle/>
          <a:p>
            <a:pPr marL="0" indent="0">
              <a:buNone/>
            </a:pPr>
            <a:r>
              <a:rPr kumimoji="1" lang="ja-JP" altLang="en-US" sz="2400" dirty="0" smtClean="0"/>
              <a:t>・学会事故調最終報告書</a:t>
            </a:r>
            <a:r>
              <a:rPr kumimoji="1" lang="en-US" altLang="ja-JP" sz="2400" dirty="0" smtClean="0"/>
              <a:t>8.2</a:t>
            </a:r>
            <a:r>
              <a:rPr kumimoji="1" lang="ja-JP" altLang="en-US" sz="2400" dirty="0" smtClean="0"/>
              <a:t>節に「提言」がまとめられている。</a:t>
            </a:r>
          </a:p>
          <a:p>
            <a:pPr marL="0" indent="0">
              <a:buNone/>
            </a:pPr>
            <a:r>
              <a:rPr lang="ja-JP" altLang="en-US" sz="2400" dirty="0" smtClean="0"/>
              <a:t>　：</a:t>
            </a:r>
            <a:r>
              <a:rPr lang="en-US" altLang="ja-JP" sz="2400" dirty="0" smtClean="0"/>
              <a:t>5</a:t>
            </a:r>
            <a:r>
              <a:rPr lang="ja-JP" altLang="en-US" sz="2400" dirty="0" smtClean="0"/>
              <a:t>分類</a:t>
            </a:r>
            <a:r>
              <a:rPr lang="en-US" altLang="ja-JP" sz="2400" dirty="0" smtClean="0"/>
              <a:t>50</a:t>
            </a:r>
            <a:r>
              <a:rPr lang="ja-JP" altLang="en-US" sz="2400" dirty="0" smtClean="0"/>
              <a:t>項目</a:t>
            </a:r>
            <a:endParaRPr lang="ja-JP" altLang="en-US" sz="2400" dirty="0"/>
          </a:p>
          <a:p>
            <a:pPr marL="0" indent="0">
              <a:buNone/>
            </a:pPr>
            <a:endParaRPr kumimoji="1" lang="ja-JP" altLang="en-US" sz="2400" dirty="0" smtClean="0"/>
          </a:p>
          <a:p>
            <a:pPr marL="0" indent="0">
              <a:buNone/>
            </a:pPr>
            <a:endParaRPr lang="ja-JP" altLang="en-US" sz="2400" dirty="0"/>
          </a:p>
          <a:p>
            <a:pPr marL="0" indent="0">
              <a:buNone/>
            </a:pPr>
            <a:endParaRPr kumimoji="1" lang="ja-JP" altLang="en-US" sz="2400" dirty="0" smtClean="0"/>
          </a:p>
          <a:p>
            <a:pPr marL="0" indent="0">
              <a:buNone/>
            </a:pPr>
            <a:endParaRPr lang="ja-JP" altLang="en-US" sz="2400" dirty="0"/>
          </a:p>
          <a:p>
            <a:pPr marL="0" indent="0">
              <a:buNone/>
            </a:pPr>
            <a:endParaRPr kumimoji="1" lang="ja-JP" altLang="en-US" sz="2400" dirty="0" smtClean="0"/>
          </a:p>
          <a:p>
            <a:pPr marL="0" indent="0">
              <a:buNone/>
            </a:pPr>
            <a:endParaRPr lang="ja-JP" altLang="en-US" sz="2400" dirty="0"/>
          </a:p>
          <a:p>
            <a:pPr marL="0" indent="0">
              <a:buNone/>
            </a:pPr>
            <a:endParaRPr kumimoji="1" lang="ja-JP" altLang="en-US" sz="2400" dirty="0" smtClean="0"/>
          </a:p>
          <a:p>
            <a:pPr marL="0" indent="0">
              <a:buNone/>
            </a:pPr>
            <a:endParaRPr lang="ja-JP" altLang="en-US" sz="2400" dirty="0"/>
          </a:p>
          <a:p>
            <a:pPr marL="0" indent="0">
              <a:buNone/>
            </a:pPr>
            <a:endParaRPr kumimoji="1" lang="ja-JP" altLang="en-US" sz="2400" dirty="0" smtClean="0"/>
          </a:p>
          <a:p>
            <a:pPr marL="0" indent="0">
              <a:buNone/>
            </a:pPr>
            <a:endParaRPr kumimoji="1" lang="ja-JP" altLang="en-US" sz="24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1844824"/>
            <a:ext cx="10009112"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スライド番号プレースホルダー 3"/>
          <p:cNvSpPr>
            <a:spLocks noGrp="1"/>
          </p:cNvSpPr>
          <p:nvPr>
            <p:ph type="sldNum" sz="quarter" idx="12"/>
          </p:nvPr>
        </p:nvSpPr>
        <p:spPr/>
        <p:txBody>
          <a:bodyPr/>
          <a:lstStyle/>
          <a:p>
            <a:fld id="{C7BE2743-2309-4734-ACA3-C85578F80EA8}" type="slidenum">
              <a:rPr kumimoji="1" lang="ja-JP" altLang="en-US" smtClean="0"/>
              <a:t>4</a:t>
            </a:fld>
            <a:endParaRPr kumimoji="1" lang="ja-JP" altLang="en-US"/>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8974" y="4057650"/>
            <a:ext cx="8494713" cy="280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02770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39552" y="980728"/>
            <a:ext cx="8229600" cy="2620888"/>
          </a:xfrm>
        </p:spPr>
        <p:txBody>
          <a:bodyPr>
            <a:normAutofit/>
          </a:bodyPr>
          <a:lstStyle/>
          <a:p>
            <a:pPr marL="85725" indent="-85725">
              <a:buNone/>
            </a:pPr>
            <a:r>
              <a:rPr kumimoji="1" lang="ja-JP" altLang="en-US" sz="2400" dirty="0" smtClean="0"/>
              <a:t>・政府事故調、国会事故調、民間事故調でも提言が示されているが、フォローが行なわれていない。</a:t>
            </a:r>
          </a:p>
          <a:p>
            <a:pPr marL="0" indent="0">
              <a:buNone/>
            </a:pPr>
            <a:r>
              <a:rPr lang="ja-JP" altLang="en-US" sz="2400" dirty="0" smtClean="0"/>
              <a:t>・学会事故調の提言と同様に、本分科会にてフォローを行なう。</a:t>
            </a:r>
            <a:endParaRPr lang="ja-JP" altLang="en-US" sz="2400" dirty="0"/>
          </a:p>
          <a:p>
            <a:pPr marL="0" indent="0">
              <a:buNone/>
            </a:pPr>
            <a:r>
              <a:rPr kumimoji="1" lang="ja-JP" altLang="en-US" sz="2400" dirty="0" smtClean="0"/>
              <a:t>　　政府事故調：</a:t>
            </a:r>
            <a:r>
              <a:rPr kumimoji="1" lang="en-US" altLang="ja-JP" sz="2400" dirty="0" smtClean="0"/>
              <a:t>7</a:t>
            </a:r>
            <a:r>
              <a:rPr kumimoji="1" lang="ja-JP" altLang="en-US" sz="2400" dirty="0" smtClean="0"/>
              <a:t>項目</a:t>
            </a:r>
            <a:r>
              <a:rPr kumimoji="1" lang="en-US" altLang="ja-JP" sz="2400" dirty="0" smtClean="0"/>
              <a:t>25</a:t>
            </a:r>
            <a:r>
              <a:rPr kumimoji="1" lang="ja-JP" altLang="en-US" sz="2400" dirty="0" smtClean="0"/>
              <a:t>提言 </a:t>
            </a:r>
            <a:r>
              <a:rPr kumimoji="1" lang="en-US" altLang="ja-JP" sz="2400" dirty="0" smtClean="0"/>
              <a:t>(</a:t>
            </a:r>
            <a:r>
              <a:rPr kumimoji="1" lang="ja-JP" altLang="en-US" sz="2400" dirty="0" smtClean="0"/>
              <a:t>下表参照</a:t>
            </a:r>
            <a:r>
              <a:rPr kumimoji="1" lang="en-US" altLang="ja-JP" sz="2400" dirty="0" smtClean="0"/>
              <a:t>)</a:t>
            </a:r>
            <a:r>
              <a:rPr kumimoji="1" lang="ja-JP" altLang="en-US" sz="2400" dirty="0" smtClean="0"/>
              <a:t>　</a:t>
            </a:r>
          </a:p>
          <a:p>
            <a:pPr marL="0" indent="0">
              <a:buNone/>
            </a:pPr>
            <a:r>
              <a:rPr kumimoji="1" lang="ja-JP" altLang="en-US" sz="2400" dirty="0" smtClean="0"/>
              <a:t>　　国会事故調：</a:t>
            </a:r>
            <a:r>
              <a:rPr kumimoji="1" lang="en-US" altLang="ja-JP" sz="2400" dirty="0" smtClean="0"/>
              <a:t>7</a:t>
            </a:r>
            <a:r>
              <a:rPr kumimoji="1" lang="ja-JP" altLang="en-US" sz="2400" dirty="0" smtClean="0"/>
              <a:t>提言</a:t>
            </a:r>
            <a:endParaRPr kumimoji="1" lang="en-US" altLang="ja-JP" sz="2400" dirty="0" smtClean="0"/>
          </a:p>
          <a:p>
            <a:pPr marL="0" indent="0">
              <a:buNone/>
            </a:pPr>
            <a:r>
              <a:rPr lang="ja-JP" altLang="en-US" sz="2400" dirty="0"/>
              <a:t>　</a:t>
            </a:r>
            <a:r>
              <a:rPr lang="ja-JP" altLang="en-US" sz="2400" dirty="0" smtClean="0"/>
              <a:t>　民間事故調：</a:t>
            </a:r>
            <a:r>
              <a:rPr lang="en-US" altLang="ja-JP" sz="2400" dirty="0" smtClean="0"/>
              <a:t>5</a:t>
            </a:r>
            <a:r>
              <a:rPr lang="ja-JP" altLang="en-US" sz="2400" dirty="0" smtClean="0"/>
              <a:t>提言程度</a:t>
            </a:r>
            <a:endParaRPr kumimoji="1" lang="ja-JP" altLang="en-US" sz="2400" dirty="0"/>
          </a:p>
        </p:txBody>
      </p:sp>
      <p:sp>
        <p:nvSpPr>
          <p:cNvPr id="4" name="スライド番号プレースホルダー 3"/>
          <p:cNvSpPr>
            <a:spLocks noGrp="1"/>
          </p:cNvSpPr>
          <p:nvPr>
            <p:ph type="sldNum" sz="quarter" idx="12"/>
          </p:nvPr>
        </p:nvSpPr>
        <p:spPr/>
        <p:txBody>
          <a:bodyPr/>
          <a:lstStyle/>
          <a:p>
            <a:fld id="{C7BE2743-2309-4734-ACA3-C85578F80EA8}" type="slidenum">
              <a:rPr kumimoji="1" lang="ja-JP" altLang="en-US" smtClean="0"/>
              <a:t>5</a:t>
            </a:fld>
            <a:endParaRPr kumimoji="1" lang="ja-JP" altLang="en-US"/>
          </a:p>
        </p:txBody>
      </p:sp>
      <p:sp>
        <p:nvSpPr>
          <p:cNvPr id="5" name="タイトル 1"/>
          <p:cNvSpPr>
            <a:spLocks noGrp="1"/>
          </p:cNvSpPr>
          <p:nvPr>
            <p:ph type="title"/>
          </p:nvPr>
        </p:nvSpPr>
        <p:spPr>
          <a:xfrm>
            <a:off x="457200" y="274638"/>
            <a:ext cx="8229600" cy="634082"/>
          </a:xfrm>
        </p:spPr>
        <p:txBody>
          <a:bodyPr>
            <a:normAutofit/>
          </a:bodyPr>
          <a:lstStyle/>
          <a:p>
            <a:r>
              <a:rPr kumimoji="1" lang="ja-JP" altLang="en-US" sz="2800" b="1" u="sng" dirty="0" smtClean="0">
                <a:solidFill>
                  <a:srgbClr val="0070C0"/>
                </a:solidFill>
              </a:rPr>
              <a:t>その他の事故調の提言</a:t>
            </a:r>
            <a:endParaRPr kumimoji="1" lang="ja-JP" altLang="en-US" sz="2800" b="1" u="sng" dirty="0">
              <a:solidFill>
                <a:srgbClr val="0070C0"/>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3650110"/>
            <a:ext cx="7992888" cy="3226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75543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457200" y="274638"/>
            <a:ext cx="8229600" cy="778098"/>
          </a:xfrm>
        </p:spPr>
        <p:txBody>
          <a:bodyPr>
            <a:normAutofit fontScale="90000"/>
          </a:bodyPr>
          <a:lstStyle/>
          <a:p>
            <a:r>
              <a:rPr kumimoji="1" lang="ja-JP" altLang="en-US" sz="2800" b="1" u="sng" dirty="0" smtClean="0">
                <a:solidFill>
                  <a:srgbClr val="0070C0"/>
                </a:solidFill>
              </a:rPr>
              <a:t>学会事故調の</a:t>
            </a:r>
            <a:r>
              <a:rPr kumimoji="1" lang="en-US" altLang="ja-JP" sz="2800" b="1" u="sng" dirty="0" smtClean="0">
                <a:solidFill>
                  <a:srgbClr val="0070C0"/>
                </a:solidFill>
              </a:rPr>
              <a:t/>
            </a:r>
            <a:br>
              <a:rPr kumimoji="1" lang="en-US" altLang="ja-JP" sz="2800" b="1" u="sng" dirty="0" smtClean="0">
                <a:solidFill>
                  <a:srgbClr val="0070C0"/>
                </a:solidFill>
              </a:rPr>
            </a:br>
            <a:r>
              <a:rPr lang="ja-JP" altLang="en-US" sz="2800" b="1" u="sng" dirty="0" smtClean="0">
                <a:solidFill>
                  <a:srgbClr val="0070C0"/>
                </a:solidFill>
              </a:rPr>
              <a:t>「</a:t>
            </a:r>
            <a:r>
              <a:rPr lang="ja-JP" altLang="en-US" sz="2800" b="1" u="sng" dirty="0">
                <a:solidFill>
                  <a:srgbClr val="0070C0"/>
                </a:solidFill>
              </a:rPr>
              <a:t>今後より詳細な調査と検討を要する事項</a:t>
            </a:r>
            <a:r>
              <a:rPr lang="ja-JP" altLang="en-US" sz="2800" b="1" u="sng" dirty="0" smtClean="0">
                <a:solidFill>
                  <a:srgbClr val="0070C0"/>
                </a:solidFill>
              </a:rPr>
              <a:t>」</a:t>
            </a:r>
            <a:endParaRPr kumimoji="1" lang="ja-JP" altLang="en-US" sz="2800" b="1" u="sng" dirty="0">
              <a:solidFill>
                <a:srgbClr val="0070C0"/>
              </a:solidFill>
            </a:endParaRPr>
          </a:p>
        </p:txBody>
      </p:sp>
      <p:sp>
        <p:nvSpPr>
          <p:cNvPr id="5" name="コンテンツ プレースホルダー 2"/>
          <p:cNvSpPr>
            <a:spLocks noGrp="1"/>
          </p:cNvSpPr>
          <p:nvPr>
            <p:ph idx="1"/>
          </p:nvPr>
        </p:nvSpPr>
        <p:spPr>
          <a:xfrm>
            <a:off x="467544" y="1196753"/>
            <a:ext cx="8229600" cy="3168352"/>
          </a:xfrm>
        </p:spPr>
        <p:txBody>
          <a:bodyPr>
            <a:normAutofit/>
          </a:bodyPr>
          <a:lstStyle/>
          <a:p>
            <a:pPr marL="0" indent="0">
              <a:buNone/>
            </a:pPr>
            <a:r>
              <a:rPr kumimoji="1" lang="ja-JP" altLang="en-US" sz="2400" dirty="0" smtClean="0"/>
              <a:t>　学会事故調最終報告書</a:t>
            </a:r>
            <a:r>
              <a:rPr kumimoji="1" lang="en-US" altLang="ja-JP" sz="2400" dirty="0" smtClean="0"/>
              <a:t>6</a:t>
            </a:r>
            <a:r>
              <a:rPr kumimoji="1" lang="ja-JP" altLang="en-US" sz="2400" dirty="0" smtClean="0"/>
              <a:t>章付録に「</a:t>
            </a:r>
            <a:r>
              <a:rPr kumimoji="1" lang="ja-JP" altLang="en-US" sz="2400" dirty="0" smtClean="0">
                <a:solidFill>
                  <a:srgbClr val="002060"/>
                </a:solidFill>
              </a:rPr>
              <a:t>事故進展に関し</a:t>
            </a:r>
            <a:r>
              <a:rPr lang="ja-JP" altLang="en-US" sz="2400" dirty="0" smtClean="0"/>
              <a:t>今後</a:t>
            </a:r>
            <a:r>
              <a:rPr lang="ja-JP" altLang="en-US" sz="2400" dirty="0"/>
              <a:t>より詳細な調査と検討を要する事項</a:t>
            </a:r>
            <a:r>
              <a:rPr kumimoji="1" lang="ja-JP" altLang="en-US" sz="2400" dirty="0" smtClean="0"/>
              <a:t>」がまとめられている。</a:t>
            </a:r>
          </a:p>
          <a:p>
            <a:pPr marL="358775" indent="-358775">
              <a:buNone/>
            </a:pPr>
            <a:r>
              <a:rPr lang="ja-JP" altLang="en-US" sz="2400" dirty="0" smtClean="0"/>
              <a:t>　</a:t>
            </a:r>
            <a:r>
              <a:rPr lang="ja-JP" altLang="en-US" sz="2000" dirty="0" smtClean="0"/>
              <a:t>・政府事故調、国会事故調、東電報告書、民間事故調、</a:t>
            </a:r>
            <a:r>
              <a:rPr lang="en-US" altLang="ja-JP" sz="2000" dirty="0" smtClean="0"/>
              <a:t>IAEA</a:t>
            </a:r>
            <a:r>
              <a:rPr lang="ja-JP" altLang="en-US" sz="2000" dirty="0" smtClean="0"/>
              <a:t>閣僚会議に対する日本国政府の報告書など、</a:t>
            </a:r>
            <a:r>
              <a:rPr lang="en-US" altLang="ja-JP" sz="2000" dirty="0" smtClean="0"/>
              <a:t>14</a:t>
            </a:r>
            <a:r>
              <a:rPr lang="ja-JP" altLang="en-US" sz="2000" dirty="0" smtClean="0"/>
              <a:t>の報告書を調査した結果</a:t>
            </a:r>
            <a:endParaRPr lang="ja-JP" altLang="en-US" sz="2000" dirty="0"/>
          </a:p>
          <a:p>
            <a:pPr marL="0" indent="0">
              <a:buNone/>
            </a:pPr>
            <a:r>
              <a:rPr kumimoji="1" lang="ja-JP" altLang="en-US" sz="2000" dirty="0" smtClean="0"/>
              <a:t>　・次の項目が抽出されている。</a:t>
            </a:r>
          </a:p>
          <a:p>
            <a:pPr marL="0" indent="539750">
              <a:buNone/>
            </a:pPr>
            <a:r>
              <a:rPr lang="ja-JP" altLang="en-US" sz="2000" dirty="0" smtClean="0"/>
              <a:t>－十分な調査不足、検討の余地あり、合理的な説明が難しい</a:t>
            </a:r>
            <a:endParaRPr lang="ja-JP" altLang="en-US" sz="2000" dirty="0"/>
          </a:p>
          <a:p>
            <a:pPr marL="0" indent="539750">
              <a:buNone/>
            </a:pPr>
            <a:r>
              <a:rPr lang="ja-JP" altLang="en-US" sz="2000" dirty="0" smtClean="0"/>
              <a:t>－確証が得られていない</a:t>
            </a:r>
            <a:endParaRPr kumimoji="1" lang="ja-JP" altLang="en-US" sz="2000" dirty="0" smtClean="0"/>
          </a:p>
          <a:p>
            <a:pPr marL="0" indent="0">
              <a:buNone/>
            </a:pPr>
            <a:r>
              <a:rPr lang="ja-JP" altLang="en-US" sz="2000" dirty="0" smtClean="0"/>
              <a:t>　・全</a:t>
            </a:r>
            <a:r>
              <a:rPr lang="en-US" altLang="ja-JP" sz="2000" dirty="0" smtClean="0"/>
              <a:t>48</a:t>
            </a:r>
            <a:r>
              <a:rPr lang="ja-JP" altLang="en-US" sz="2000" dirty="0" smtClean="0"/>
              <a:t>項目</a:t>
            </a:r>
            <a:endParaRPr lang="ja-JP" altLang="en-US" sz="2000" dirty="0"/>
          </a:p>
          <a:p>
            <a:pPr marL="0" indent="0">
              <a:buNone/>
            </a:pPr>
            <a:endParaRPr kumimoji="1" lang="ja-JP" altLang="en-US" sz="2400" dirty="0" smtClean="0"/>
          </a:p>
          <a:p>
            <a:pPr marL="0" indent="0">
              <a:buNone/>
            </a:pPr>
            <a:endParaRPr lang="ja-JP" altLang="en-US" sz="2400" dirty="0"/>
          </a:p>
          <a:p>
            <a:pPr marL="0" indent="0">
              <a:buNone/>
            </a:pPr>
            <a:endParaRPr kumimoji="1" lang="ja-JP" altLang="en-US" sz="2400" dirty="0" smtClean="0"/>
          </a:p>
          <a:p>
            <a:pPr marL="0" indent="0">
              <a:buNone/>
            </a:pPr>
            <a:endParaRPr lang="ja-JP" altLang="en-US" sz="2400" dirty="0"/>
          </a:p>
          <a:p>
            <a:pPr marL="0" indent="0">
              <a:buNone/>
            </a:pPr>
            <a:endParaRPr kumimoji="1" lang="ja-JP" altLang="en-US" sz="2400" dirty="0" smtClean="0"/>
          </a:p>
          <a:p>
            <a:pPr marL="0" indent="0">
              <a:buNone/>
            </a:pPr>
            <a:endParaRPr kumimoji="1" lang="ja-JP" altLang="en-US" sz="24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4509120"/>
            <a:ext cx="8424936" cy="1809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スライド番号プレースホルダー 5"/>
          <p:cNvSpPr>
            <a:spLocks noGrp="1"/>
          </p:cNvSpPr>
          <p:nvPr>
            <p:ph type="sldNum" sz="quarter" idx="12"/>
          </p:nvPr>
        </p:nvSpPr>
        <p:spPr/>
        <p:txBody>
          <a:bodyPr/>
          <a:lstStyle/>
          <a:p>
            <a:fld id="{C7BE2743-2309-4734-ACA3-C85578F80EA8}" type="slidenum">
              <a:rPr kumimoji="1" lang="ja-JP" altLang="en-US" smtClean="0"/>
              <a:t>6</a:t>
            </a:fld>
            <a:endParaRPr kumimoji="1" lang="ja-JP" altLang="en-US"/>
          </a:p>
        </p:txBody>
      </p:sp>
    </p:spTree>
    <p:extLst>
      <p:ext uri="{BB962C8B-B14F-4D97-AF65-F5344CB8AC3E}">
        <p14:creationId xmlns:p14="http://schemas.microsoft.com/office/powerpoint/2010/main" val="5382447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260648"/>
            <a:ext cx="2415884" cy="634082"/>
          </a:xfrm>
        </p:spPr>
        <p:txBody>
          <a:bodyPr>
            <a:normAutofit/>
          </a:bodyPr>
          <a:lstStyle/>
          <a:p>
            <a:r>
              <a:rPr kumimoji="1" lang="ja-JP" altLang="en-US" sz="2800" dirty="0" smtClean="0">
                <a:solidFill>
                  <a:srgbClr val="002060"/>
                </a:solidFill>
              </a:rPr>
              <a:t>○委員構成</a:t>
            </a:r>
            <a:endParaRPr kumimoji="1" lang="ja-JP" altLang="en-US" sz="2800" dirty="0">
              <a:solidFill>
                <a:srgbClr val="002060"/>
              </a:solidFill>
            </a:endParaRPr>
          </a:p>
        </p:txBody>
      </p:sp>
      <p:sp>
        <p:nvSpPr>
          <p:cNvPr id="4" name="スライド番号プレースホルダー 3"/>
          <p:cNvSpPr>
            <a:spLocks noGrp="1"/>
          </p:cNvSpPr>
          <p:nvPr>
            <p:ph type="sldNum" sz="quarter" idx="12"/>
          </p:nvPr>
        </p:nvSpPr>
        <p:spPr/>
        <p:txBody>
          <a:bodyPr/>
          <a:lstStyle/>
          <a:p>
            <a:fld id="{C7BE2743-2309-4734-ACA3-C85578F80EA8}" type="slidenum">
              <a:rPr kumimoji="1" lang="ja-JP" altLang="en-US" smtClean="0"/>
              <a:t>7</a:t>
            </a:fld>
            <a:endParaRPr kumimoji="1" lang="ja-JP" altLang="en-US"/>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4940450"/>
            <a:ext cx="10369152"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タイトル 1"/>
          <p:cNvSpPr txBox="1">
            <a:spLocks/>
          </p:cNvSpPr>
          <p:nvPr/>
        </p:nvSpPr>
        <p:spPr>
          <a:xfrm>
            <a:off x="616671" y="4293096"/>
            <a:ext cx="2415884" cy="63408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smtClean="0">
                <a:solidFill>
                  <a:srgbClr val="002060"/>
                </a:solidFill>
              </a:rPr>
              <a:t>○活動状況</a:t>
            </a:r>
            <a:endParaRPr lang="ja-JP" altLang="en-US" sz="2800" dirty="0">
              <a:solidFill>
                <a:srgbClr val="002060"/>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908720"/>
            <a:ext cx="10408173"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9070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TotalTime>
  <Words>460</Words>
  <Application>Microsoft Office PowerPoint</Application>
  <PresentationFormat>画面に合わせる (4:3)</PresentationFormat>
  <Paragraphs>66</Paragraphs>
  <Slides>7</Slides>
  <Notes>0</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Office ​​テーマ</vt:lpstr>
      <vt:lpstr>事故調査委員会の提言・課題のフォロー</vt:lpstr>
      <vt:lpstr>事故提言・課題フォロー分科会</vt:lpstr>
      <vt:lpstr>事故提言・課題フォロー分科会</vt:lpstr>
      <vt:lpstr>学会事故調の提言</vt:lpstr>
      <vt:lpstr>その他の事故調の提言</vt:lpstr>
      <vt:lpstr>学会事故調の 「今後より詳細な調査と検討を要する事項」</vt:lpstr>
      <vt:lpstr>○委員構成</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学会事故調の提言・課題のフォロー</dc:title>
  <dc:creator>sarai</dc:creator>
  <cp:lastModifiedBy>sarai</cp:lastModifiedBy>
  <cp:revision>29</cp:revision>
  <cp:lastPrinted>2015-01-30T05:40:46Z</cp:lastPrinted>
  <dcterms:created xsi:type="dcterms:W3CDTF">2015-01-30T04:42:12Z</dcterms:created>
  <dcterms:modified xsi:type="dcterms:W3CDTF">2015-03-19T04:16:33Z</dcterms:modified>
</cp:coreProperties>
</file>